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  <p:sldMasterId id="2147483715" r:id="rId2"/>
    <p:sldMasterId id="2147483716" r:id="rId3"/>
    <p:sldMasterId id="2147483717" r:id="rId4"/>
    <p:sldMasterId id="2147483718" r:id="rId5"/>
    <p:sldMasterId id="2147483719" r:id="rId6"/>
  </p:sldMasterIdLst>
  <p:notesMasterIdLst>
    <p:notesMasterId r:id="rId1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F7E507-0573-4397-8D5D-F9EFD376078E}">
  <a:tblStyle styleId="{94F7E507-0573-4397-8D5D-F9EFD376078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Shape 5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PD should include examples or clips of model lessons.\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there be anything here about phrases including pronoun referents?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6" name="Shape 36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2" name="Shape 3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1" name="Shape 4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7" name="Shape 4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4" name="Shape 43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2" name="Shape 44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8" name="Shape 44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 rot="5400000">
            <a:off x="2308951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 rot="5400000">
            <a:off x="4732351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 rot="5400000">
            <a:off x="541351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66699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66699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666699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666699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666699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Shape 314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Shape 390" descr="New HILLL For Literacy June 20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" y="155576"/>
            <a:ext cx="2005013" cy="12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26CB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6669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66699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6699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1400"/>
              <a:buFont typeface="Tahoma"/>
              <a:buNone/>
              <a:defRPr sz="1800" b="0" i="0" u="none" strike="noStrike" cap="none">
                <a:solidFill>
                  <a:srgbClr val="3333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 idx="4294967295"/>
          </p:nvPr>
        </p:nvSpPr>
        <p:spPr>
          <a:xfrm>
            <a:off x="2126475" y="99825"/>
            <a:ext cx="69072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Letter Sound and Below- Part 1*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274425" y="6473825"/>
            <a:ext cx="8662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72" name="Shape 472"/>
          <p:cNvGraphicFramePr/>
          <p:nvPr/>
        </p:nvGraphicFramePr>
        <p:xfrm>
          <a:off x="320583" y="1452614"/>
          <a:ext cx="8502850" cy="481475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559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30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Phonemic warm-up (Oral blending)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Teach Sound-Spelling (Sound is ___, Spelling(s) is/are ____)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 Practice Letter Sound Identification for automaticity </a:t>
                      </a:r>
                      <a:r>
                        <a:rPr lang="en" sz="1200" u="none" strike="noStrike" cap="non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Grid or  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     flash cards)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Practice blending (new and review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5. 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Apply to predictable text or decodable text</a:t>
                      </a:r>
                      <a:r>
                        <a:rPr lang="en" sz="1400" u="none" strike="noStrike" cap="none"/>
                        <a:t> (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Text purpose? </a:t>
                      </a:r>
                      <a:r>
                        <a:rPr lang="en" sz="1400" u="none" strike="noStrike" cap="none"/>
                        <a:t>Select       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text based on needs.)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15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8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6. Dictation and spelling (phoneme segmentation/tapping and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dictation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Word work (independent practice building words previously learned)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>
            <a:spLocks noGrp="1"/>
          </p:cNvSpPr>
          <p:nvPr>
            <p:ph type="title" idx="4294967295"/>
          </p:nvPr>
        </p:nvSpPr>
        <p:spPr>
          <a:xfrm>
            <a:off x="2139525" y="228600"/>
            <a:ext cx="694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Letter Sound and Below - Part 2*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383100" y="6495600"/>
            <a:ext cx="83778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0" name="Shape 480"/>
          <p:cNvGraphicFramePr/>
          <p:nvPr/>
        </p:nvGraphicFramePr>
        <p:xfrm>
          <a:off x="383098" y="14694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13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30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Phonemic warm-up (Oral blending)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Teach Sound-Spelling (Sound is ___, Spelling(s) is/are ____)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 Practice Letter Sound Identification for automaticity </a:t>
                      </a:r>
                      <a:r>
                        <a:rPr lang="en" sz="1200" u="none" strike="noStrike" cap="non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Grid or   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     flash cards)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Practice blending (new and review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5. Comprehension Skill and Strategy (explain/model; question stems)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8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6. Teacher read model text and students apply comprehension skill/strategy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with scaffold as needed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11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6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Word Work (independent practice building words previously learned)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>
            <a:spLocks noGrp="1"/>
          </p:cNvSpPr>
          <p:nvPr>
            <p:ph type="title" idx="4294967295"/>
          </p:nvPr>
        </p:nvSpPr>
        <p:spPr>
          <a:xfrm>
            <a:off x="2126475" y="128375"/>
            <a:ext cx="6907200" cy="11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Blending Automaticity &amp; Decoding- Part 1*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274425" y="6473825"/>
            <a:ext cx="86628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8" name="Shape 488"/>
          <p:cNvGraphicFramePr/>
          <p:nvPr/>
        </p:nvGraphicFramePr>
        <p:xfrm>
          <a:off x="274433" y="14619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37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30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6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Phonemic warm-up (Oral blending)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minute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Teach Sound-Spelling (Sound is ___, Spelling(s) is/are ____)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minutes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b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Practice blending (new and review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Apply to decodable text (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Text purpose? </a:t>
                      </a:r>
                      <a:r>
                        <a:rPr lang="en" sz="1400" u="none" strike="noStrike" cap="none"/>
                        <a:t>Select text based on needs. 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15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10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5. Dictation and spelling (phoneme segmentation/tapping and dictation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8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Word work (independent practice building words previously learned)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title" idx="4294967295"/>
          </p:nvPr>
        </p:nvSpPr>
        <p:spPr>
          <a:xfrm>
            <a:off x="2139525" y="228600"/>
            <a:ext cx="694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Blending Automaticity &amp; Decoding and Below - Part 2*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354625" y="6175800"/>
            <a:ext cx="83778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96" name="Shape 496"/>
          <p:cNvGraphicFramePr/>
          <p:nvPr/>
        </p:nvGraphicFramePr>
        <p:xfrm>
          <a:off x="354623" y="15275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03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30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Phonemic warm-up (Oral blending)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Practice blending (new and review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Comprehension Skill and Strategy (explain/model; question stems)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10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7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Read text for comprehension (Text purpose? Scaffold as needed.)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10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7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5. Dictation and Spelling (phoneme segmentation/tapping and dictation  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words)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Word Work (independent practice building words previously learned)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" name="Shape 502"/>
          <p:cNvGraphicFramePr/>
          <p:nvPr/>
        </p:nvGraphicFramePr>
        <p:xfrm>
          <a:off x="300723" y="15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1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Approx Time: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/>
                        <a:t>30</a:t>
                      </a:r>
                      <a:r>
                        <a:rPr lang="en" sz="1800" b="1" u="none" strike="noStrike" cap="none"/>
                        <a:t> </a:t>
                      </a:r>
                      <a:r>
                        <a:rPr lang="en" sz="1400" b="1" u="none" strike="noStrike" cap="none"/>
                        <a:t>Minutes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PA Warm Up (oral phoneme manipulation)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1 minute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2.** Direct instruction in a phonics pattern (word work) or word morphology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(syllable house sort; spelling rules; multisyllabic blending; vocabulary)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3.** Phrase drill practice for automaticity (select words/phrases in advance)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 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Whisper read text chorally or with partner for fluency: accuracy,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automaticity, prosody (Text? Purpose?)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15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10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5. Dictation or Written response (do dictation if doing word work in step 2)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6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6. Center work: Reread/partner read; peer review; reader’s theater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03" name="Shape 503"/>
          <p:cNvSpPr txBox="1">
            <a:spLocks noGrp="1"/>
          </p:cNvSpPr>
          <p:nvPr>
            <p:ph type="title" idx="4294967295"/>
          </p:nvPr>
        </p:nvSpPr>
        <p:spPr>
          <a:xfrm>
            <a:off x="2155750" y="242075"/>
            <a:ext cx="6671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Fluency - Part 1*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300663" y="6127725"/>
            <a:ext cx="85272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**Exclude these steps for Fluency-Prosody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 idx="4294967295"/>
          </p:nvPr>
        </p:nvSpPr>
        <p:spPr>
          <a:xfrm>
            <a:off x="2146475" y="228600"/>
            <a:ext cx="6696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Group/Intervention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Fluency - Part 2*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452925" y="5883175"/>
            <a:ext cx="84141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*Proportion of Part 1 and part 2 should be dependent on whether the group is also seen for Tier 2 or 3. </a:t>
            </a:r>
            <a:endParaRPr sz="14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12" name="Shape 512"/>
          <p:cNvGraphicFramePr/>
          <p:nvPr/>
        </p:nvGraphicFramePr>
        <p:xfrm>
          <a:off x="452936" y="164145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572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/>
                        <a:t>Approx Time:</a:t>
                      </a:r>
                      <a:endParaRPr sz="1400" b="1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/>
                        <a:t>30</a:t>
                      </a:r>
                      <a:r>
                        <a:rPr lang="en" sz="1800" b="1" u="none" strike="noStrike" cap="none"/>
                        <a:t> </a:t>
                      </a:r>
                      <a:r>
                        <a:rPr lang="en" sz="1400" b="1" u="none" strike="noStrike" cap="none"/>
                        <a:t>Minutes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4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Word phrases and drill warm-up (select words/phrases in advance)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Comprehension Skill (</a:t>
                      </a:r>
                      <a:r>
                        <a:rPr lang="en" sz="1400" u="none" strike="noStrike" cap="none">
                          <a:solidFill>
                            <a:schemeClr val="dk1"/>
                          </a:solidFill>
                        </a:rPr>
                        <a:t>model the </a:t>
                      </a:r>
                      <a:r>
                        <a:rPr lang="en" sz="1400" u="none" strike="noStrike" cap="none"/>
                        <a:t>strategy or question stem)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10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7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Whisper read text chorally or with partner for comprehension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10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7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Written response (prompt?)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8 minutes (or move to centers to save time)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</a:t>
                      </a:r>
                      <a:r>
                        <a:rPr lang="en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minutes (or move to centers to save time)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title" idx="4294967295"/>
          </p:nvPr>
        </p:nvSpPr>
        <p:spPr>
          <a:xfrm>
            <a:off x="2640825" y="228600"/>
            <a:ext cx="59529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Vocab/Comp/Written Response- Part 1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/>
          <p:nvPr/>
        </p:nvSpPr>
        <p:spPr>
          <a:xfrm>
            <a:off x="1378575" y="5691788"/>
            <a:ext cx="63867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520" name="Shape 520"/>
          <p:cNvGraphicFramePr/>
          <p:nvPr/>
        </p:nvGraphicFramePr>
        <p:xfrm>
          <a:off x="506898" y="17875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26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Phonemic manipulation (activity? words?)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Vocabulary word work - Provide direct instruction with pre-select words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from text (vocabulary routines, morphology, synonyms)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10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Identify and review pre-selected words in context using the text to build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   Comprehension. </a:t>
                      </a:r>
                      <a:r>
                        <a:rPr lang="en" sz="1400" i="1" u="none" strike="noStrike" cap="none"/>
                        <a:t>(This is the text reading for the day)</a:t>
                      </a:r>
                      <a:endParaRPr sz="1400" i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8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4. Independent: Vocabulary activity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Small group or centers to save time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title" idx="4294967295"/>
          </p:nvPr>
        </p:nvSpPr>
        <p:spPr>
          <a:xfrm>
            <a:off x="2251825" y="257400"/>
            <a:ext cx="6248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  <a:t>Small Group Planning Guide</a:t>
            </a:r>
            <a:br>
              <a:rPr lang="en" sz="2800" b="0" i="1" u="none" strike="noStrike" cap="none">
                <a:solidFill>
                  <a:srgbClr val="026CB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200" b="0" i="1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Vocab/Comp/Written Response- Part 2</a:t>
            </a:r>
            <a:endParaRPr sz="2200" b="0" i="1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7" name="Shape 527"/>
          <p:cNvGraphicFramePr/>
          <p:nvPr/>
        </p:nvGraphicFramePr>
        <p:xfrm>
          <a:off x="564576" y="2098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{94F7E507-0573-4397-8D5D-F9EFD376078E}</a:tableStyleId>
              </a:tblPr>
              <a:tblGrid>
                <a:gridCol w="617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800" b="1" u="none" strike="noStrike" cap="none"/>
                        <a:t>Lesson Element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Approx Time: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800" b="1" u="sng" strike="noStrike" cap="none">
                          <a:solidFill>
                            <a:schemeClr val="dk1"/>
                          </a:solidFill>
                        </a:rPr>
                        <a:t>20</a:t>
                      </a:r>
                      <a:r>
                        <a:rPr lang="en" sz="1800" b="1" u="none" strike="noStrike" cap="non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" sz="1400" b="1" u="none" strike="noStrike" cap="none">
                          <a:solidFill>
                            <a:schemeClr val="dk1"/>
                          </a:solidFill>
                        </a:rPr>
                        <a:t>Minutes</a:t>
                      </a:r>
                      <a:endParaRPr sz="1800" b="1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DCECD5"/>
                        </a:gs>
                        <a:gs pos="100000">
                          <a:srgbClr val="93BC81"/>
                        </a:gs>
                      </a:gsLst>
                      <a:lin ang="5400012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1. Model Comprehension skill/strategy or writing skill 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2. Read text for comprehension (could be silent, whisper or partner reading)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sng" strike="noStrike" cap="none"/>
                        <a:t>13 minutes</a:t>
                      </a:r>
                      <a:endParaRPr sz="1400" b="1" u="sng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3. Independent: Written response (give prompt)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5 minutes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ILL PPT Template">
  <a:themeElements>
    <a:clrScheme name="Hill for Literacy Powerpoint Template.pptx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On-screen Show (4:3)</PresentationFormat>
  <Paragraphs>189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Calibri</vt:lpstr>
      <vt:lpstr>Arial</vt:lpstr>
      <vt:lpstr>Times New Roman</vt:lpstr>
      <vt:lpstr>Tahoma</vt:lpstr>
      <vt:lpstr>HILL PPT Template</vt:lpstr>
      <vt:lpstr>1_HILL PPT Template</vt:lpstr>
      <vt:lpstr>2_HILL PPT Template</vt:lpstr>
      <vt:lpstr>3_HILL PPT Template</vt:lpstr>
      <vt:lpstr>4_HILL PPT Template</vt:lpstr>
      <vt:lpstr>5_HILL PPT Template</vt:lpstr>
      <vt:lpstr>Small Group/Intervention Planning Guide Letter Sound and Below- Part 1*</vt:lpstr>
      <vt:lpstr>Small Group/Intervention Planning Guide Letter Sound and Below - Part 2*</vt:lpstr>
      <vt:lpstr>Small Group/Intervention Planning Guide Blending Automaticity &amp; Decoding- Part 1*</vt:lpstr>
      <vt:lpstr>Small Group/Intervention Planning Guide Blending Automaticity &amp; Decoding and Below - Part 2*</vt:lpstr>
      <vt:lpstr>Small Group/Intervention Planning Guide Fluency - Part 1*</vt:lpstr>
      <vt:lpstr>Small Group/Intervention Planning Guide Fluency - Part 2*</vt:lpstr>
      <vt:lpstr>Small Group Planning Guide Vocab/Comp/Written Response- Part 1</vt:lpstr>
      <vt:lpstr>Small Group Planning Guide Vocab/Comp/Written Response-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Group/Intervention Planning Guide Letter Sound and Below- Part 1*</dc:title>
  <dc:creator>Hill</dc:creator>
  <cp:lastModifiedBy>Hill</cp:lastModifiedBy>
  <cp:revision>1</cp:revision>
  <dcterms:modified xsi:type="dcterms:W3CDTF">2018-05-17T16:52:24Z</dcterms:modified>
</cp:coreProperties>
</file>